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834BF-ECC2-4B67-A26E-9FE101E3DF2F}" type="datetimeFigureOut">
              <a:rPr lang="ru-RU" smtClean="0"/>
              <a:t>27.10.2010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0065E-847D-4E51-874F-592019736E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834BF-ECC2-4B67-A26E-9FE101E3DF2F}" type="datetimeFigureOut">
              <a:rPr lang="ru-RU" smtClean="0"/>
              <a:t>27.10.2010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0065E-847D-4E51-874F-592019736E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834BF-ECC2-4B67-A26E-9FE101E3DF2F}" type="datetimeFigureOut">
              <a:rPr lang="ru-RU" smtClean="0"/>
              <a:t>27.10.2010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0065E-847D-4E51-874F-592019736E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834BF-ECC2-4B67-A26E-9FE101E3DF2F}" type="datetimeFigureOut">
              <a:rPr lang="ru-RU" smtClean="0"/>
              <a:t>27.10.2010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0065E-847D-4E51-874F-592019736E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834BF-ECC2-4B67-A26E-9FE101E3DF2F}" type="datetimeFigureOut">
              <a:rPr lang="ru-RU" smtClean="0"/>
              <a:t>27.10.2010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0065E-847D-4E51-874F-592019736E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834BF-ECC2-4B67-A26E-9FE101E3DF2F}" type="datetimeFigureOut">
              <a:rPr lang="ru-RU" smtClean="0"/>
              <a:t>27.10.2010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0065E-847D-4E51-874F-592019736E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834BF-ECC2-4B67-A26E-9FE101E3DF2F}" type="datetimeFigureOut">
              <a:rPr lang="ru-RU" smtClean="0"/>
              <a:t>27.10.2010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0065E-847D-4E51-874F-592019736E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834BF-ECC2-4B67-A26E-9FE101E3DF2F}" type="datetimeFigureOut">
              <a:rPr lang="ru-RU" smtClean="0"/>
              <a:t>27.10.2010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0065E-847D-4E51-874F-592019736E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834BF-ECC2-4B67-A26E-9FE101E3DF2F}" type="datetimeFigureOut">
              <a:rPr lang="ru-RU" smtClean="0"/>
              <a:t>27.10.2010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0065E-847D-4E51-874F-592019736E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834BF-ECC2-4B67-A26E-9FE101E3DF2F}" type="datetimeFigureOut">
              <a:rPr lang="ru-RU" smtClean="0"/>
              <a:t>27.10.2010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0065E-847D-4E51-874F-592019736E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834BF-ECC2-4B67-A26E-9FE101E3DF2F}" type="datetimeFigureOut">
              <a:rPr lang="ru-RU" smtClean="0"/>
              <a:t>27.10.2010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0065E-847D-4E51-874F-592019736E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chemeClr val="accent3">
                <a:lumMod val="75000"/>
              </a:schemeClr>
            </a:gs>
            <a:gs pos="83000">
              <a:schemeClr val="accent2">
                <a:lumMod val="60000"/>
                <a:lumOff val="40000"/>
              </a:schemeClr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834BF-ECC2-4B67-A26E-9FE101E3DF2F}" type="datetimeFigureOut">
              <a:rPr lang="ru-RU" smtClean="0"/>
              <a:t>27.10.2010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0065E-847D-4E51-874F-592019736EF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484784"/>
            <a:ext cx="72728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Лекция №7</a:t>
            </a:r>
          </a:p>
          <a:p>
            <a:pPr algn="ctr"/>
            <a:endParaRPr lang="ru-RU" sz="3200" b="1" dirty="0"/>
          </a:p>
          <a:p>
            <a:pPr algn="ctr"/>
            <a:endParaRPr lang="ru-RU" sz="3200" b="1" dirty="0" smtClean="0"/>
          </a:p>
          <a:p>
            <a:pPr algn="ctr"/>
            <a:r>
              <a:rPr lang="ru-RU" sz="3200" b="1" dirty="0" smtClean="0"/>
              <a:t>ОБОРУДОВАНИЕ </a:t>
            </a:r>
            <a:r>
              <a:rPr lang="ru-RU" sz="3200" b="1" dirty="0"/>
              <a:t>ДЛЯ ПРЕССОВАНИЯ СЫРЬЯ И ПОЛУФАБРИКАТОВ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Для приготовления пельменей применяют формовочные </a:t>
            </a:r>
            <a:r>
              <a:rPr lang="ru-RU" dirty="0" smtClean="0"/>
              <a:t>автоматы</a:t>
            </a:r>
            <a:r>
              <a:rPr lang="ru-RU" i="1" dirty="0" smtClean="0"/>
              <a:t>.</a:t>
            </a:r>
            <a:r>
              <a:rPr lang="ru-RU" dirty="0" smtClean="0"/>
              <a:t> </a:t>
            </a:r>
            <a:r>
              <a:rPr lang="ru-RU" dirty="0"/>
              <a:t>Автомат включает в себя сдвоенный бункер и вытеснители для теста и </a:t>
            </a:r>
            <a:r>
              <a:rPr lang="ru-RU" dirty="0" smtClean="0"/>
              <a:t>фарша</a:t>
            </a:r>
            <a:r>
              <a:rPr lang="ru-RU" dirty="0"/>
              <a:t>, а также формующие устройства и ленточный конвейер с </a:t>
            </a:r>
            <a:r>
              <a:rPr lang="ru-RU" dirty="0" smtClean="0"/>
              <a:t>приводом</a:t>
            </a:r>
            <a:r>
              <a:rPr lang="ru-RU" dirty="0"/>
              <a:t>. В качестве вытеснителей для теста используется винтовой шнек, а для фарша — винтовой шнек и ротационный насос. </a:t>
            </a:r>
            <a:r>
              <a:rPr lang="ru-RU" dirty="0" smtClean="0"/>
              <a:t>Формующее </a:t>
            </a:r>
            <a:r>
              <a:rPr lang="ru-RU" dirty="0"/>
              <a:t>устройство представляет собой баллон 1 </a:t>
            </a:r>
            <a:r>
              <a:rPr lang="ru-RU" dirty="0" smtClean="0"/>
              <a:t>с </a:t>
            </a:r>
            <a:r>
              <a:rPr lang="ru-RU" dirty="0"/>
              <a:t>двумя подводящими трубками для теста и фарша, причем трубка для фарша проходит насквозь баллона и на выходе между ней и цилиндрической стойкой баллона образуется овальная щель</a:t>
            </a:r>
            <a:r>
              <a:rPr lang="ru-RU" i="1" dirty="0"/>
              <a:t> </a:t>
            </a:r>
            <a:r>
              <a:rPr lang="ru-RU" dirty="0"/>
              <a:t>4</a:t>
            </a:r>
            <a:r>
              <a:rPr lang="ru-RU" i="1" dirty="0"/>
              <a:t>.</a:t>
            </a:r>
            <a:r>
              <a:rPr lang="ru-RU" dirty="0"/>
              <a:t> </a:t>
            </a:r>
            <a:r>
              <a:rPr lang="ru-RU" dirty="0" smtClean="0"/>
              <a:t>Тестовая </a:t>
            </a:r>
            <a:r>
              <a:rPr lang="ru-RU" dirty="0"/>
              <a:t>трубка проходит через эту щель и заполняется фаршем. Пельмени штампуются одним, двумя или тремя штампующими барабанами. Для отвода пельменей из рабочей зоны служит </a:t>
            </a:r>
            <a:r>
              <a:rPr lang="ru-RU" dirty="0" smtClean="0"/>
              <a:t>конвейер </a:t>
            </a:r>
            <a:r>
              <a:rPr lang="ru-RU" dirty="0"/>
              <a:t>со стальной или прорезиненной лентой.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068960"/>
            <a:ext cx="648072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9512" y="4941168"/>
            <a:ext cx="87129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а — принципиальная схема пельменных автоматов: </a:t>
            </a:r>
            <a:r>
              <a:rPr lang="ru-RU" dirty="0" smtClean="0"/>
              <a:t>1 </a:t>
            </a:r>
            <a:r>
              <a:rPr lang="ru-RU" dirty="0"/>
              <a:t>— ленточный конвейер; 2— сдвоенный бункер для теста и фарша; 3, 5 — вытеснители для теста и фарша; 4, 6— подающие трубки для теста и фарша; </a:t>
            </a:r>
            <a:r>
              <a:rPr lang="ru-RU" dirty="0" smtClean="0"/>
              <a:t> 7</a:t>
            </a:r>
            <a:r>
              <a:rPr lang="ru-RU" dirty="0"/>
              <a:t>— формующие устройства; 8— овальная трубка для теста и фарша; 9— </a:t>
            </a:r>
            <a:r>
              <a:rPr lang="ru-RU" dirty="0" smtClean="0"/>
              <a:t>мучной </a:t>
            </a:r>
            <a:r>
              <a:rPr lang="ru-RU" dirty="0"/>
              <a:t>бункер с </a:t>
            </a:r>
            <a:r>
              <a:rPr lang="ru-RU" dirty="0" err="1"/>
              <a:t>ворошителем</a:t>
            </a:r>
            <a:r>
              <a:rPr lang="ru-RU" dirty="0"/>
              <a:t>; 10 — штампующие барабаны; </a:t>
            </a:r>
            <a:r>
              <a:rPr lang="ru-RU" dirty="0" smtClean="0"/>
              <a:t>11 </a:t>
            </a:r>
            <a:r>
              <a:rPr lang="ru-RU" dirty="0"/>
              <a:t>— поддерживающий ролик; б — формующее устройство: </a:t>
            </a:r>
            <a:r>
              <a:rPr lang="ru-RU" dirty="0" smtClean="0"/>
              <a:t>1 </a:t>
            </a:r>
            <a:r>
              <a:rPr lang="ru-RU" dirty="0"/>
              <a:t>— баллон; 2, 3 — подводящие трубки для теста и фарша; 4 — </a:t>
            </a:r>
            <a:r>
              <a:rPr lang="ru-RU" dirty="0" smtClean="0"/>
              <a:t>овальная </a:t>
            </a:r>
            <a:r>
              <a:rPr lang="ru-RU" dirty="0"/>
              <a:t>щель для </a:t>
            </a:r>
            <a:r>
              <a:rPr lang="ru-RU" dirty="0" smtClean="0"/>
              <a:t>теста.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60648"/>
            <a:ext cx="5622935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131840" y="4725144"/>
            <a:ext cx="57606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Пельменный автомат СУБ-2-67:</a:t>
            </a:r>
          </a:p>
          <a:p>
            <a:pPr algn="just"/>
            <a:r>
              <a:rPr lang="ru-RU" dirty="0" smtClean="0"/>
              <a:t>1 </a:t>
            </a:r>
            <a:r>
              <a:rPr lang="ru-RU" dirty="0"/>
              <a:t>— конвейер; 2—барабан; 3 — мучной бункер; 4— ротационный насос; 5—станина; </a:t>
            </a:r>
            <a:r>
              <a:rPr lang="ru-RU" dirty="0" smtClean="0"/>
              <a:t>6—ведущий </a:t>
            </a:r>
            <a:r>
              <a:rPr lang="ru-RU" dirty="0"/>
              <a:t>барабан; 7—вариатор скоростей; 8— кожух; 9—электродвигатель; </a:t>
            </a:r>
            <a:r>
              <a:rPr lang="ru-RU" dirty="0" smtClean="0"/>
              <a:t>10 — </a:t>
            </a:r>
            <a:r>
              <a:rPr lang="ru-RU" dirty="0"/>
              <a:t>магнитный пускатель; 11, </a:t>
            </a:r>
            <a:r>
              <a:rPr lang="ru-RU" dirty="0" smtClean="0"/>
              <a:t>13 — </a:t>
            </a:r>
            <a:r>
              <a:rPr lang="ru-RU" dirty="0"/>
              <a:t>шнеки; </a:t>
            </a:r>
            <a:r>
              <a:rPr lang="ru-RU" dirty="0" smtClean="0"/>
              <a:t>12 — </a:t>
            </a:r>
            <a:r>
              <a:rPr lang="ru-RU" dirty="0"/>
              <a:t>сдвоенный бункер; 14 — </a:t>
            </a:r>
            <a:r>
              <a:rPr lang="ru-RU" dirty="0" err="1"/>
              <a:t>маховичок</a:t>
            </a:r>
            <a:r>
              <a:rPr lang="ru-RU" dirty="0"/>
              <a:t>; </a:t>
            </a:r>
            <a:r>
              <a:rPr lang="ru-RU" dirty="0" smtClean="0"/>
              <a:t>15 — </a:t>
            </a:r>
            <a:r>
              <a:rPr lang="ru-RU" dirty="0"/>
              <a:t>рама конвейера; </a:t>
            </a:r>
            <a:r>
              <a:rPr lang="ru-RU" dirty="0" smtClean="0"/>
              <a:t>16 — </a:t>
            </a:r>
            <a:r>
              <a:rPr lang="ru-RU" dirty="0"/>
              <a:t>опорный ролик; </a:t>
            </a:r>
            <a:r>
              <a:rPr lang="ru-RU" dirty="0" smtClean="0"/>
              <a:t>17 — </a:t>
            </a:r>
            <a:r>
              <a:rPr lang="ru-RU" dirty="0"/>
              <a:t>натяжной ролик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8640"/>
            <a:ext cx="309634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pc="-50" dirty="0"/>
              <a:t>Пельменный автомат СУБ-2-67 </a:t>
            </a:r>
            <a:r>
              <a:rPr lang="ru-RU" spc="-50" dirty="0" smtClean="0"/>
              <a:t>относится </a:t>
            </a:r>
            <a:r>
              <a:rPr lang="ru-RU" spc="-50" dirty="0"/>
              <a:t>к </a:t>
            </a:r>
            <a:r>
              <a:rPr lang="ru-RU" spc="-50" dirty="0" err="1" smtClean="0"/>
              <a:t>непрерывнодействующему</a:t>
            </a:r>
            <a:r>
              <a:rPr lang="ru-RU" spc="-50" dirty="0" smtClean="0"/>
              <a:t> </a:t>
            </a:r>
            <a:r>
              <a:rPr lang="ru-RU" spc="-50" dirty="0"/>
              <a:t>оборудованию. Тесто и фарш загружаются в автомат вручную, а безотходная штамповка пельменей </a:t>
            </a:r>
            <a:r>
              <a:rPr lang="ru-RU" spc="-50" dirty="0" smtClean="0"/>
              <a:t>производится </a:t>
            </a:r>
            <a:r>
              <a:rPr lang="ru-RU" spc="-50" dirty="0"/>
              <a:t>автоматически.</a:t>
            </a:r>
          </a:p>
          <a:p>
            <a:pPr algn="just"/>
            <a:r>
              <a:rPr lang="ru-RU" spc="-50" dirty="0"/>
              <a:t>При движении конвейерной ленты барабаны вращаются и, прокатываясь по начиненным фаршем тестовым трубкам, </a:t>
            </a:r>
            <a:r>
              <a:rPr lang="ru-RU" spc="-50" dirty="0" smtClean="0"/>
              <a:t>штампуют </a:t>
            </a:r>
            <a:r>
              <a:rPr lang="ru-RU" spc="-50" dirty="0"/>
              <a:t>пельмени, которые на подкладной доске образуют </a:t>
            </a:r>
            <a:r>
              <a:rPr lang="ru-RU" spc="-50" dirty="0" smtClean="0"/>
              <a:t>четыре</a:t>
            </a:r>
            <a:r>
              <a:rPr lang="ru-RU" spc="-50" dirty="0"/>
              <a:t> ряда. Ячейки барабана имеют разделительные и </a:t>
            </a:r>
            <a:r>
              <a:rPr lang="ru-RU" spc="-50" dirty="0" err="1"/>
              <a:t>клеющие</a:t>
            </a:r>
            <a:r>
              <a:rPr lang="ru-RU" spc="-50" dirty="0"/>
              <a:t> кромки. При нажиме штампов на тестовую трубку, заполненную фаршем, последний оттесняется по ячейкам, освобождая место для </a:t>
            </a:r>
            <a:r>
              <a:rPr lang="ru-RU" spc="-50" dirty="0" smtClean="0"/>
              <a:t>склеивания </a:t>
            </a:r>
            <a:r>
              <a:rPr lang="ru-RU" spc="-50" dirty="0"/>
              <a:t>и разделения пельменей.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129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При дальнейшем нажиме штампов пельмени склеиваются. Разделительная кромка продавливает </a:t>
            </a:r>
            <a:r>
              <a:rPr lang="ru-RU" dirty="0" smtClean="0"/>
              <a:t>тесто </a:t>
            </a:r>
            <a:r>
              <a:rPr lang="ru-RU" dirty="0"/>
              <a:t>насквозь, образуя промежутки между пельменями. При пра­вильно отрегулированном технологическом процессе получаются крепко склеенные пельмени, расстояние между которыми равно 3...5 мм.</a:t>
            </a:r>
          </a:p>
          <a:p>
            <a:pPr algn="just"/>
            <a:r>
              <a:rPr lang="ru-RU" dirty="0"/>
              <a:t>Перед штампующими барабанами установлен мучной бункер с </a:t>
            </a:r>
            <a:r>
              <a:rPr lang="ru-RU" dirty="0" err="1"/>
              <a:t>ворошителем</a:t>
            </a:r>
            <a:r>
              <a:rPr lang="ru-RU" dirty="0"/>
              <a:t>. Через отверстия в бункере на проходящие под ним тестовые трубки с фаршем сыплется мука. Это предотвращает прилипание пельменей к ячейкам барабанов. Попадающая на тес­товые трубки мука разравнивается двумя резиновыми скребками, укрепленными на бункере. Количество подаваемой муки </a:t>
            </a:r>
            <a:r>
              <a:rPr lang="ru-RU" dirty="0" smtClean="0"/>
              <a:t>регулируется </a:t>
            </a:r>
            <a:r>
              <a:rPr lang="ru-RU" dirty="0"/>
              <a:t>шиберами. Мука и кусочки теста, налипшие на </a:t>
            </a:r>
            <a:r>
              <a:rPr lang="ru-RU" dirty="0" err="1"/>
              <a:t>барабаны,очищаются</a:t>
            </a:r>
            <a:r>
              <a:rPr lang="ru-RU" dirty="0"/>
              <a:t> щеткой, установленной на их вилке. Работой автомата управляют с помощью пульта.</a:t>
            </a:r>
          </a:p>
          <a:p>
            <a:pPr algn="just"/>
            <a:r>
              <a:rPr lang="ru-RU" dirty="0"/>
              <a:t>Автомат настраивают следующим образом. Соответствующие бункера заполняют тестом и мукой и регулируют подачу теста и муки для посыпки. После этого загружают фарш и регулируют массу пельменей и соотношение теста и фарша в них.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1296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КЛАССИФИКАЦИЯ ОБОРУДОВАНИЯ</a:t>
            </a:r>
          </a:p>
          <a:p>
            <a:pPr algn="just"/>
            <a:r>
              <a:rPr lang="ru-RU" dirty="0"/>
              <a:t>В перерабатывающих производствах прессование применяют для обезвоживания, брикетирования твердых материалов, </a:t>
            </a:r>
            <a:r>
              <a:rPr lang="ru-RU" dirty="0" smtClean="0"/>
              <a:t>гранулирования </a:t>
            </a:r>
            <a:r>
              <a:rPr lang="ru-RU" dirty="0"/>
              <a:t>и формования пластичных материалов.</a:t>
            </a:r>
          </a:p>
          <a:p>
            <a:pPr algn="just"/>
            <a:r>
              <a:rPr lang="ru-RU" dirty="0"/>
              <a:t>Сущность прессования заключается в обработке материала внешним давлением в специальных прессах. Прессы применяют для отжима жидкой фазы, придания продукту определенной </a:t>
            </a:r>
            <a:r>
              <a:rPr lang="ru-RU" dirty="0" smtClean="0"/>
              <a:t>формы</a:t>
            </a:r>
            <a:r>
              <a:rPr lang="ru-RU" dirty="0"/>
              <a:t>, а также для его уплотнения при транспортировании. </a:t>
            </a:r>
            <a:r>
              <a:rPr lang="ru-RU" dirty="0" smtClean="0"/>
              <a:t>Механические </a:t>
            </a:r>
            <a:r>
              <a:rPr lang="ru-RU" dirty="0"/>
              <a:t>прессы бывают периодического и непрерывного действия.</a:t>
            </a:r>
          </a:p>
          <a:p>
            <a:pPr algn="just"/>
            <a:r>
              <a:rPr lang="ru-RU" dirty="0"/>
              <a:t>Механические прессы периодического действия могут быть рычажными, винтовыми, гидравлическими и пневматическими.</a:t>
            </a:r>
          </a:p>
          <a:p>
            <a:pPr algn="just"/>
            <a:r>
              <a:rPr lang="ru-RU" dirty="0"/>
              <a:t>К механическим прессам непрерывного действия относятся </a:t>
            </a:r>
            <a:r>
              <a:rPr lang="ru-RU" dirty="0" err="1"/>
              <a:t>шнековые</a:t>
            </a:r>
            <a:r>
              <a:rPr lang="ru-RU" dirty="0"/>
              <a:t>, вальцовые, ротационные, штанговые, кольцевые, </a:t>
            </a:r>
            <a:r>
              <a:rPr lang="ru-RU" dirty="0" smtClean="0"/>
              <a:t>ленточные </a:t>
            </a:r>
            <a:r>
              <a:rPr lang="ru-RU" dirty="0"/>
              <a:t>и дисковые.</a:t>
            </a:r>
          </a:p>
          <a:p>
            <a:pPr algn="just"/>
            <a:r>
              <a:rPr lang="ru-RU" dirty="0"/>
              <a:t>Одна из разновидностей прессования — брикетирование. </a:t>
            </a:r>
            <a:r>
              <a:rPr lang="ru-RU" dirty="0" smtClean="0"/>
              <a:t>Брикетированию </a:t>
            </a:r>
            <a:r>
              <a:rPr lang="ru-RU" dirty="0"/>
              <a:t>подвергают преимущественно сыпучие продукты путем их прессования (уплотнения) в замкнутом пространстве под воздействием внешнего давления до плотности, при которой </a:t>
            </a:r>
            <a:r>
              <a:rPr lang="ru-RU" dirty="0" smtClean="0"/>
              <a:t>обрабатываемый </a:t>
            </a:r>
            <a:r>
              <a:rPr lang="ru-RU" dirty="0"/>
              <a:t>продукт не может самопроизвольно разрушаться и превращается в </a:t>
            </a:r>
            <a:r>
              <a:rPr lang="ru-RU" dirty="0" smtClean="0"/>
              <a:t>монолит брикет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ОБОРУДОВАНИЕ ДЛЯ ОТДЕЛЕНИЯ ЖИДКОЙ ФАЗЫ ПРЕССОВАНИЕМ</a:t>
            </a:r>
          </a:p>
          <a:p>
            <a:pPr algn="just"/>
            <a:r>
              <a:rPr lang="ru-RU" dirty="0"/>
              <a:t>При производстве растительных масел прессование — один из основных технологических процессов, с помощью которых из </a:t>
            </a:r>
            <a:r>
              <a:rPr lang="ru-RU" dirty="0" smtClean="0"/>
              <a:t>семян </a:t>
            </a:r>
            <a:r>
              <a:rPr lang="ru-RU" dirty="0"/>
              <a:t>масличных культур извлекается масло. На крупных </a:t>
            </a:r>
            <a:r>
              <a:rPr lang="ru-RU" dirty="0" smtClean="0"/>
              <a:t>предприятиях </a:t>
            </a:r>
            <a:r>
              <a:rPr lang="ru-RU" dirty="0"/>
              <a:t>прессование как способ извлечения масла из семян </a:t>
            </a:r>
            <a:r>
              <a:rPr lang="ru-RU" dirty="0" smtClean="0"/>
              <a:t>предшествует </a:t>
            </a:r>
            <a:r>
              <a:rPr lang="ru-RU" dirty="0"/>
              <a:t>окончательному обезжириванию материала органическим растворителем (экстракция). На предприятиях малой и средней мощности извлечение масла достигается путем однократного или двукратного отжима (прессования) сырья.</a:t>
            </a:r>
          </a:p>
          <a:p>
            <a:pPr algn="just"/>
            <a:r>
              <a:rPr lang="ru-RU" dirty="0"/>
              <a:t>Как в первом, так и во втором случае для прессования </a:t>
            </a:r>
            <a:r>
              <a:rPr lang="ru-RU" dirty="0" smtClean="0"/>
              <a:t>применяют </a:t>
            </a:r>
            <a:r>
              <a:rPr lang="ru-RU" dirty="0" err="1"/>
              <a:t>шнековые</a:t>
            </a:r>
            <a:r>
              <a:rPr lang="ru-RU" dirty="0"/>
              <a:t> прессы непрерывного действия, которые </a:t>
            </a:r>
            <a:r>
              <a:rPr lang="ru-RU" dirty="0" smtClean="0"/>
              <a:t>подразделяют </a:t>
            </a:r>
            <a:r>
              <a:rPr lang="ru-RU" dirty="0"/>
              <a:t>на прессы предварительного (неглубокого) съема масла — </a:t>
            </a:r>
            <a:r>
              <a:rPr lang="ru-RU" dirty="0" err="1"/>
              <a:t>форпрессы</a:t>
            </a:r>
            <a:r>
              <a:rPr lang="ru-RU" dirty="0"/>
              <a:t> и прессы окончательного (глубокого) съема масла — </a:t>
            </a:r>
            <a:r>
              <a:rPr lang="ru-RU" dirty="0" err="1"/>
              <a:t>экспеллеры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Форпрессы</a:t>
            </a:r>
            <a:r>
              <a:rPr lang="ru-RU" dirty="0"/>
              <a:t> чаще применяют в технологических схемах </a:t>
            </a:r>
            <a:r>
              <a:rPr lang="ru-RU" dirty="0" smtClean="0"/>
              <a:t>экстракционных </a:t>
            </a:r>
            <a:r>
              <a:rPr lang="ru-RU" dirty="0"/>
              <a:t>заводов. Производительность их по семенам 70... 80т/сут. Съем масла сравнительно невысокий — 60...85 %, </a:t>
            </a:r>
            <a:r>
              <a:rPr lang="ru-RU" dirty="0" smtClean="0"/>
              <a:t>масличность </a:t>
            </a:r>
            <a:r>
              <a:rPr lang="ru-RU" dirty="0"/>
              <a:t>жмыха при этом составляет 15... 17 %. Частота вращения </a:t>
            </a:r>
            <a:r>
              <a:rPr lang="ru-RU" dirty="0" err="1"/>
              <a:t>шнекового</a:t>
            </a:r>
            <a:r>
              <a:rPr lang="ru-RU" dirty="0"/>
              <a:t> вала </a:t>
            </a:r>
            <a:r>
              <a:rPr lang="ru-RU" dirty="0" err="1"/>
              <a:t>форпрессов</a:t>
            </a:r>
            <a:r>
              <a:rPr lang="ru-RU" dirty="0"/>
              <a:t> 18...36 мин</a:t>
            </a:r>
            <a:r>
              <a:rPr lang="ru-RU" baseline="30000" dirty="0"/>
              <a:t>-1</a:t>
            </a:r>
            <a:r>
              <a:rPr lang="ru-RU" dirty="0"/>
              <a:t>, толщина выходящей </a:t>
            </a:r>
            <a:r>
              <a:rPr lang="ru-RU" dirty="0" smtClean="0"/>
              <a:t>ракушки </a:t>
            </a:r>
            <a:r>
              <a:rPr lang="ru-RU" dirty="0"/>
              <a:t>жмыха 8... 12 мм. Продолжительность прессования не </a:t>
            </a:r>
            <a:r>
              <a:rPr lang="ru-RU" dirty="0" smtClean="0"/>
              <a:t>превышает </a:t>
            </a:r>
            <a:r>
              <a:rPr lang="ru-RU" dirty="0"/>
              <a:t>80 с.</a:t>
            </a:r>
          </a:p>
          <a:p>
            <a:pPr algn="just"/>
            <a:r>
              <a:rPr lang="ru-RU" dirty="0"/>
              <a:t>Производительность прессов глубокого съема масла </a:t>
            </a:r>
            <a:r>
              <a:rPr lang="ru-RU" dirty="0" smtClean="0"/>
              <a:t>значительно </a:t>
            </a:r>
            <a:r>
              <a:rPr lang="ru-RU" dirty="0"/>
              <a:t>меньше и составляет 18...30 т/сут, а масличность жмыха 4...7 %, что обусловлено длительным нахождением материала в прессе (220...225 с) вследствие медленного вращения вала (5... 18 мин</a:t>
            </a:r>
            <a:r>
              <a:rPr lang="ru-RU" baseline="30000" dirty="0"/>
              <a:t>-</a:t>
            </a:r>
            <a:r>
              <a:rPr lang="ru-RU" dirty="0"/>
              <a:t>') и небольшой ширины выходной кольцевой щели для жмыха. Толщина ракушки, выходящей из пресса, 3...5 мм. </a:t>
            </a:r>
            <a:r>
              <a:rPr lang="ru-RU" dirty="0" smtClean="0"/>
              <a:t>Температура </a:t>
            </a:r>
            <a:r>
              <a:rPr lang="ru-RU" dirty="0"/>
              <a:t>материала, поступающего в пресс окончательного </a:t>
            </a:r>
            <a:r>
              <a:rPr lang="ru-RU" dirty="0" smtClean="0"/>
              <a:t>отжима</a:t>
            </a:r>
            <a:r>
              <a:rPr lang="ru-RU" dirty="0"/>
              <a:t>, 110...115 °С.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71296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Главное различие между </a:t>
            </a:r>
            <a:r>
              <a:rPr lang="ru-RU" dirty="0" err="1"/>
              <a:t>форпрессами</a:t>
            </a:r>
            <a:r>
              <a:rPr lang="ru-RU" dirty="0"/>
              <a:t> и </a:t>
            </a:r>
            <a:r>
              <a:rPr lang="ru-RU" dirty="0" err="1"/>
              <a:t>экспеллерами</a:t>
            </a:r>
            <a:r>
              <a:rPr lang="ru-RU" dirty="0"/>
              <a:t> </a:t>
            </a:r>
            <a:r>
              <a:rPr lang="ru-RU" dirty="0" smtClean="0"/>
              <a:t>заключается </a:t>
            </a:r>
            <a:r>
              <a:rPr lang="ru-RU" dirty="0"/>
              <a:t>в конструкции основного рабочего органа </a:t>
            </a:r>
            <a:r>
              <a:rPr lang="ru-RU" dirty="0" err="1"/>
              <a:t>шнекового</a:t>
            </a:r>
            <a:r>
              <a:rPr lang="ru-RU" dirty="0"/>
              <a:t> пресса — </a:t>
            </a:r>
            <a:r>
              <a:rPr lang="ru-RU" dirty="0" err="1"/>
              <a:t>шнекового</a:t>
            </a:r>
            <a:r>
              <a:rPr lang="ru-RU" dirty="0"/>
              <a:t> вала, который собран из отдельных витков, насаживаемых на общий вал. Для </a:t>
            </a:r>
            <a:r>
              <a:rPr lang="ru-RU" dirty="0" err="1"/>
              <a:t>форпрессов</a:t>
            </a:r>
            <a:r>
              <a:rPr lang="ru-RU" dirty="0"/>
              <a:t> характерно умень­шение шага витков от начала к концу вала, при этом в некоторых случаях диаметр тела витка увеличивается. У </a:t>
            </a:r>
            <a:r>
              <a:rPr lang="ru-RU" dirty="0" err="1"/>
              <a:t>экспеллеров</a:t>
            </a:r>
            <a:r>
              <a:rPr lang="ru-RU" dirty="0"/>
              <a:t> шаг витков и диаметр тела витков изменяются в значительно мень­шей степени.</a:t>
            </a:r>
          </a:p>
          <a:p>
            <a:pPr algn="just"/>
            <a:r>
              <a:rPr lang="ru-RU" dirty="0"/>
              <a:t>Принцип работы </a:t>
            </a:r>
            <a:r>
              <a:rPr lang="ru-RU" dirty="0" err="1"/>
              <a:t>шнековых</a:t>
            </a:r>
            <a:r>
              <a:rPr lang="ru-RU" dirty="0"/>
              <a:t> прессов заключается в следующем. При вращении </a:t>
            </a:r>
            <a:r>
              <a:rPr lang="ru-RU" dirty="0" err="1"/>
              <a:t>шнекового</a:t>
            </a:r>
            <a:r>
              <a:rPr lang="ru-RU" dirty="0"/>
              <a:t> вала, помещенного в барабан, который собран из пластин (называемых </a:t>
            </a:r>
            <a:r>
              <a:rPr lang="ru-RU" dirty="0" err="1"/>
              <a:t>зеерными</a:t>
            </a:r>
            <a:r>
              <a:rPr lang="ru-RU" dirty="0"/>
              <a:t>) с небольшими зазора­ми между ними, прессуемый материал транспортируется от места загрузки к выходу. В результате уменьшения свободного объема в межвитковом пространстве материал сжимается, и из образующей­ся мезги отжимается масло, которое проходит через зазоры в </a:t>
            </a:r>
            <a:r>
              <a:rPr lang="ru-RU" dirty="0" err="1"/>
              <a:t>зеер</a:t>
            </a:r>
            <a:r>
              <a:rPr lang="ru-RU" dirty="0"/>
              <a:t>- ном барабане и собирается в поддоне. Отжатый масличный мате­риал (называемый жмыхом) на выходе из </a:t>
            </a:r>
            <a:r>
              <a:rPr lang="ru-RU" dirty="0" err="1"/>
              <a:t>зеерного</a:t>
            </a:r>
            <a:r>
              <a:rPr lang="ru-RU" dirty="0"/>
              <a:t> барабана встре­чается с устройством, регулирующим толщину выходной щели и тем самым противодавление во всем </a:t>
            </a:r>
            <a:r>
              <a:rPr lang="ru-RU" dirty="0" err="1"/>
              <a:t>шнековом</a:t>
            </a:r>
            <a:r>
              <a:rPr lang="ru-RU" dirty="0"/>
              <a:t> тракте пресса.</a:t>
            </a:r>
          </a:p>
          <a:p>
            <a:pPr algn="just"/>
            <a:r>
              <a:rPr lang="ru-RU" dirty="0"/>
              <a:t>Наиболее распространены </a:t>
            </a:r>
            <a:r>
              <a:rPr lang="ru-RU" dirty="0" err="1"/>
              <a:t>шнековые</a:t>
            </a:r>
            <a:r>
              <a:rPr lang="ru-RU" dirty="0"/>
              <a:t> прессы марок ФП, МП-68, ЕТП-20.</a:t>
            </a:r>
          </a:p>
          <a:p>
            <a:pPr algn="just"/>
            <a:r>
              <a:rPr lang="ru-RU" b="1" dirty="0" err="1"/>
              <a:t>Маслопресс</a:t>
            </a:r>
            <a:r>
              <a:rPr lang="ru-RU" b="1" dirty="0"/>
              <a:t> ФП</a:t>
            </a:r>
            <a:r>
              <a:rPr lang="ru-RU" dirty="0"/>
              <a:t> </a:t>
            </a:r>
            <a:r>
              <a:rPr lang="ru-RU" dirty="0" smtClean="0"/>
              <a:t>включает </a:t>
            </a:r>
            <a:r>
              <a:rPr lang="ru-RU" dirty="0"/>
              <a:t>станину 1, </a:t>
            </a:r>
            <a:r>
              <a:rPr lang="ru-RU" dirty="0" err="1"/>
              <a:t>зеерный</a:t>
            </a:r>
            <a:r>
              <a:rPr lang="ru-RU" dirty="0"/>
              <a:t> </a:t>
            </a:r>
            <a:r>
              <a:rPr lang="ru-RU" dirty="0" smtClean="0"/>
              <a:t>барабан</a:t>
            </a:r>
            <a:r>
              <a:rPr lang="ru-RU" i="1" dirty="0" smtClean="0"/>
              <a:t> </a:t>
            </a:r>
            <a:r>
              <a:rPr lang="ru-RU" i="1" dirty="0"/>
              <a:t>4,</a:t>
            </a:r>
            <a:r>
              <a:rPr lang="ru-RU" dirty="0"/>
              <a:t> </a:t>
            </a:r>
            <a:r>
              <a:rPr lang="ru-RU" dirty="0" err="1"/>
              <a:t>шнековый</a:t>
            </a:r>
            <a:r>
              <a:rPr lang="ru-RU" dirty="0"/>
              <a:t> вал</a:t>
            </a:r>
            <a:r>
              <a:rPr lang="ru-RU" i="1" dirty="0"/>
              <a:t> 5,</a:t>
            </a:r>
            <a:r>
              <a:rPr lang="ru-RU" dirty="0"/>
              <a:t> регулировочное устройство 6, регулятор питания 3 и привод пресса</a:t>
            </a:r>
            <a:r>
              <a:rPr lang="ru-RU" i="1" dirty="0"/>
              <a:t> 2</a:t>
            </a:r>
            <a:r>
              <a:rPr lang="ru-RU" i="1" dirty="0" smtClean="0"/>
              <a:t>.</a:t>
            </a:r>
          </a:p>
          <a:p>
            <a:pPr algn="just"/>
            <a:r>
              <a:rPr lang="ru-RU" dirty="0"/>
              <a:t>Выделяющееся при прессовании масло выходит через зазоры между </a:t>
            </a:r>
            <a:r>
              <a:rPr lang="ru-RU" dirty="0" err="1"/>
              <a:t>зеерными</a:t>
            </a:r>
            <a:r>
              <a:rPr lang="ru-RU" dirty="0"/>
              <a:t> планками. Величина зазора между </a:t>
            </a:r>
            <a:r>
              <a:rPr lang="ru-RU" dirty="0" err="1"/>
              <a:t>зеерными</a:t>
            </a:r>
            <a:r>
              <a:rPr lang="ru-RU" dirty="0"/>
              <a:t> планками зависит от того, какой съем масла (предварительный или окончательный) производят на </a:t>
            </a:r>
            <a:r>
              <a:rPr lang="ru-RU" dirty="0" smtClean="0"/>
              <a:t>прессе. При </a:t>
            </a:r>
            <a:r>
              <a:rPr lang="ru-RU" dirty="0"/>
              <a:t>предварительном </a:t>
            </a:r>
            <a:r>
              <a:rPr lang="ru-RU" dirty="0" smtClean="0"/>
              <a:t>прессовании </a:t>
            </a:r>
            <a:r>
              <a:rPr lang="ru-RU" dirty="0"/>
              <a:t>зазор между планками </a:t>
            </a:r>
            <a:r>
              <a:rPr lang="ru-RU" dirty="0" smtClean="0"/>
              <a:t>больше. </a:t>
            </a:r>
            <a:r>
              <a:rPr lang="ru-RU" dirty="0"/>
              <a:t>Зазор между </a:t>
            </a:r>
            <a:r>
              <a:rPr lang="ru-RU" dirty="0" err="1"/>
              <a:t>зеерными</a:t>
            </a:r>
            <a:r>
              <a:rPr lang="ru-RU" dirty="0"/>
              <a:t> планками изменяется от ступени к </a:t>
            </a:r>
            <a:r>
              <a:rPr lang="ru-RU" dirty="0" smtClean="0"/>
              <a:t>ступени с </a:t>
            </a:r>
            <a:r>
              <a:rPr lang="ru-RU" dirty="0"/>
              <a:t>1,5 до 0,15 мм.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8436099" cy="4547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23528" y="4797152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Маслопресс</a:t>
            </a:r>
            <a:r>
              <a:rPr lang="ru-RU" dirty="0"/>
              <a:t> </a:t>
            </a:r>
            <a:r>
              <a:rPr lang="ru-RU" dirty="0" smtClean="0"/>
              <a:t>ФП: 1 </a:t>
            </a:r>
            <a:r>
              <a:rPr lang="ru-RU" dirty="0"/>
              <a:t>— станина; 2—привод пресса; 3 — регулятор питания; 4 —барабан; 5—</a:t>
            </a:r>
            <a:r>
              <a:rPr lang="ru-RU" dirty="0" err="1"/>
              <a:t>шнековый</a:t>
            </a:r>
            <a:r>
              <a:rPr lang="ru-RU" dirty="0"/>
              <a:t> </a:t>
            </a:r>
            <a:r>
              <a:rPr lang="ru-RU" dirty="0" smtClean="0"/>
              <a:t>вал; 6</a:t>
            </a:r>
            <a:r>
              <a:rPr lang="ru-RU" dirty="0"/>
              <a:t>— регулировочное </a:t>
            </a:r>
            <a:r>
              <a:rPr lang="ru-RU" dirty="0" smtClean="0"/>
              <a:t>устройство.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97346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ОБОРУДОВАНИЕ ДЛЯ ФОРМОВАНИЯ ПУТЕМ ВЫДАВЛИВАНИЯ</a:t>
            </a:r>
          </a:p>
          <a:p>
            <a:pPr algn="just"/>
            <a:r>
              <a:rPr lang="ru-RU" dirty="0"/>
              <a:t>Механическое воздействие на мясное сырье для придания ему необходимой формы и размеров называется формованием. Эта технологическая операция — одна из основных при производстве колбасных и кулинарных изделий (котлеты, пельмени, мясные хлеба и т. п.), и поэтому от ее выполнения зависят не только </a:t>
            </a:r>
            <a:r>
              <a:rPr lang="ru-RU" dirty="0" smtClean="0"/>
              <a:t>выход</a:t>
            </a:r>
            <a:r>
              <a:rPr lang="ru-RU" dirty="0"/>
              <a:t>, но и качественные показатели готовой </a:t>
            </a:r>
            <a:r>
              <a:rPr lang="ru-RU" dirty="0" smtClean="0"/>
              <a:t>продукции. Оборудование </a:t>
            </a:r>
            <a:r>
              <a:rPr lang="ru-RU" dirty="0"/>
              <a:t>для формования может быть периодического и непрерывного действия, открытого (продукт контактирует с </a:t>
            </a:r>
            <a:r>
              <a:rPr lang="ru-RU" dirty="0" smtClean="0"/>
              <a:t>окружающей </a:t>
            </a:r>
            <a:r>
              <a:rPr lang="ru-RU" dirty="0"/>
              <a:t>средой) и закрытого (вакуумного) исполнения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9" y="2416306"/>
            <a:ext cx="3096344" cy="3244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9512" y="2420888"/>
            <a:ext cx="554461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Для наполнения колбасной оболочки фаршем служат шприцы. Конструктивно они делятся на гидравлические и пневматические периодического действия и механические непрерывного действия.</a:t>
            </a:r>
          </a:p>
          <a:p>
            <a:pPr algn="just"/>
            <a:r>
              <a:rPr lang="ru-RU" dirty="0" smtClean="0"/>
              <a:t>Колбасные оболочки наполняют фаршем с помощью специальных металлических трубок-цевок.</a:t>
            </a:r>
          </a:p>
          <a:p>
            <a:pPr algn="just"/>
            <a:r>
              <a:rPr lang="ru-RU" dirty="0" smtClean="0"/>
              <a:t>В зависимости от вида колбас диаметр сменных цевок может составлять 10…100 мм. Шприцы комплектуют одной или несколькими (чаще всего двумя) цевками.</a:t>
            </a:r>
          </a:p>
          <a:p>
            <a:pPr algn="just"/>
            <a:r>
              <a:rPr lang="ru-RU" dirty="0" smtClean="0"/>
              <a:t>Если процесс наполнения оболочек фаршем осуществляется под вакуумом, то такие шприцы называются вакуумными. Как правило, это непрерывно действующее оборудование.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6021288"/>
            <a:ext cx="87849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spc="-30" dirty="0"/>
              <a:t>Схема работы </a:t>
            </a:r>
            <a:r>
              <a:rPr lang="ru-RU" sz="1400" b="1" spc="-30" dirty="0" smtClean="0"/>
              <a:t>шприцев: </a:t>
            </a:r>
            <a:r>
              <a:rPr lang="ru-RU" sz="1400" b="1" spc="-30" dirty="0" err="1" smtClean="0"/>
              <a:t>а-гидравлического</a:t>
            </a:r>
            <a:r>
              <a:rPr lang="ru-RU" sz="1400" b="1" spc="-30" dirty="0" smtClean="0"/>
              <a:t> </a:t>
            </a:r>
            <a:r>
              <a:rPr lang="ru-RU" sz="1400" b="1" spc="-30" dirty="0"/>
              <a:t>периодического </a:t>
            </a:r>
            <a:r>
              <a:rPr lang="ru-RU" sz="1400" b="1" spc="-30" dirty="0" smtClean="0"/>
              <a:t>действия: 1-кран</a:t>
            </a:r>
            <a:r>
              <a:rPr lang="ru-RU" sz="1400" b="1" spc="-30" dirty="0"/>
              <a:t>; </a:t>
            </a:r>
            <a:r>
              <a:rPr lang="ru-RU" sz="1400" b="1" spc="-30" dirty="0" smtClean="0"/>
              <a:t>2-цевка</a:t>
            </a:r>
            <a:r>
              <a:rPr lang="ru-RU" sz="1400" b="1" spc="-30" dirty="0"/>
              <a:t>; </a:t>
            </a:r>
            <a:r>
              <a:rPr lang="ru-RU" sz="1400" b="1" spc="-30" dirty="0" smtClean="0"/>
              <a:t>3- насос; 4-манометр</a:t>
            </a:r>
            <a:r>
              <a:rPr lang="ru-RU" sz="1400" b="1" spc="-30" dirty="0"/>
              <a:t>; б—пневматического периодического действия</a:t>
            </a:r>
            <a:r>
              <a:rPr lang="ru-RU" sz="1400" b="1" spc="-30" dirty="0" smtClean="0"/>
              <a:t>: 1-цевка</a:t>
            </a:r>
            <a:r>
              <a:rPr lang="ru-RU" sz="1400" b="1" spc="-30" dirty="0"/>
              <a:t>; </a:t>
            </a:r>
            <a:r>
              <a:rPr lang="ru-RU" sz="1400" b="1" spc="-30" dirty="0" smtClean="0"/>
              <a:t>2-кран</a:t>
            </a:r>
            <a:r>
              <a:rPr lang="ru-RU" sz="1400" b="1" spc="-30" dirty="0"/>
              <a:t>; </a:t>
            </a:r>
            <a:r>
              <a:rPr lang="ru-RU" sz="1400" b="1" spc="-30" dirty="0" smtClean="0"/>
              <a:t>3-ротационного лопастного </a:t>
            </a:r>
            <a:r>
              <a:rPr lang="ru-RU" sz="1400" b="1" spc="-30" dirty="0"/>
              <a:t>непрерывного действия: </a:t>
            </a:r>
            <a:r>
              <a:rPr lang="ru-RU" sz="1400" b="1" spc="-30" dirty="0" smtClean="0"/>
              <a:t>1-бункер</a:t>
            </a:r>
            <a:r>
              <a:rPr lang="ru-RU" sz="1400" b="1" spc="-30" dirty="0"/>
              <a:t>; </a:t>
            </a:r>
            <a:r>
              <a:rPr lang="ru-RU" sz="1400" b="1" spc="-30" dirty="0" smtClean="0"/>
              <a:t>2-лопасти</a:t>
            </a:r>
            <a:r>
              <a:rPr lang="ru-RU" sz="1400" b="1" spc="-30" dirty="0"/>
              <a:t>; </a:t>
            </a:r>
            <a:r>
              <a:rPr lang="ru-RU" sz="1400" b="1" spc="-30" dirty="0" smtClean="0"/>
              <a:t>3-ротор</a:t>
            </a:r>
            <a:r>
              <a:rPr lang="ru-RU" sz="1400" b="1" spc="-30" dirty="0"/>
              <a:t>; </a:t>
            </a:r>
            <a:r>
              <a:rPr lang="ru-RU" sz="1400" b="1" spc="-30" dirty="0" smtClean="0"/>
              <a:t>4-цевка</a:t>
            </a:r>
            <a:r>
              <a:rPr lang="ru-RU" sz="1400" b="1" spc="-30" dirty="0"/>
              <a:t>; </a:t>
            </a:r>
            <a:r>
              <a:rPr lang="ru-RU" sz="1400" b="1" spc="-30" dirty="0" smtClean="0"/>
              <a:t>5-корпус</a:t>
            </a:r>
            <a:r>
              <a:rPr lang="ru-RU" sz="1400" b="1" spc="-30" dirty="0"/>
              <a:t>; </a:t>
            </a:r>
            <a:r>
              <a:rPr lang="ru-RU" sz="1400" b="1" spc="-30" dirty="0" err="1" smtClean="0"/>
              <a:t>г-шнекового</a:t>
            </a:r>
            <a:r>
              <a:rPr lang="ru-RU" sz="1400" b="1" spc="-30" dirty="0" smtClean="0"/>
              <a:t> </a:t>
            </a:r>
            <a:r>
              <a:rPr lang="ru-RU" sz="1400" b="1" spc="-30" dirty="0"/>
              <a:t>непрерывного действия: </a:t>
            </a:r>
            <a:r>
              <a:rPr lang="ru-RU" sz="1400" b="1" spc="-30" dirty="0" smtClean="0"/>
              <a:t>1-шнек; 2-цевка</a:t>
            </a:r>
            <a:endParaRPr lang="ru-RU" sz="1400" b="1" spc="-3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Кулинарные изделия формуют с помощью оборудования </a:t>
            </a:r>
            <a:r>
              <a:rPr lang="ru-RU" dirty="0" smtClean="0"/>
              <a:t>непрерывного </a:t>
            </a:r>
            <a:r>
              <a:rPr lang="ru-RU" dirty="0"/>
              <a:t>действия — котлетных, пельменных и пирожковых автоматов, а также машин для формования мясных хлебов. Это оборудование применяют как самостоятельно, так и в составе комплексов и поточных </a:t>
            </a:r>
            <a:r>
              <a:rPr lang="ru-RU" dirty="0" smtClean="0"/>
              <a:t>линий.</a:t>
            </a:r>
            <a:endParaRPr lang="ru-RU" dirty="0" smtClean="0"/>
          </a:p>
          <a:p>
            <a:pPr algn="just"/>
            <a:r>
              <a:rPr lang="ru-RU" dirty="0" smtClean="0"/>
              <a:t>Сырье </a:t>
            </a:r>
            <a:r>
              <a:rPr lang="ru-RU" dirty="0"/>
              <a:t>(фарш) для производства большинства кулинарных </a:t>
            </a:r>
            <a:r>
              <a:rPr lang="ru-RU" dirty="0" smtClean="0"/>
              <a:t>изделий </a:t>
            </a:r>
            <a:r>
              <a:rPr lang="ru-RU" dirty="0"/>
              <a:t>относится к пластично-вязким продуктам, поэтому в основе работы формовочных автоматов лежит вытеснение </a:t>
            </a:r>
            <a:r>
              <a:rPr lang="ru-RU" dirty="0" smtClean="0"/>
              <a:t>соответствующего </a:t>
            </a:r>
            <a:r>
              <a:rPr lang="ru-RU" dirty="0"/>
              <a:t>объема фарша и придание ему определенной формы при </a:t>
            </a:r>
            <a:r>
              <a:rPr lang="ru-RU" dirty="0" smtClean="0"/>
              <a:t>заданной массе. Формование </a:t>
            </a:r>
            <a:r>
              <a:rPr lang="ru-RU" dirty="0"/>
              <a:t>осуществляется на котлетных </a:t>
            </a:r>
            <a:r>
              <a:rPr lang="ru-RU" dirty="0" smtClean="0"/>
              <a:t>автоматах</a:t>
            </a:r>
            <a:r>
              <a:rPr lang="ru-RU" dirty="0"/>
              <a:t>, основной частью которых является формующее устройство. Принцип работы </a:t>
            </a:r>
            <a:r>
              <a:rPr lang="ru-RU" dirty="0" err="1"/>
              <a:t>котлетоформующих</a:t>
            </a:r>
            <a:r>
              <a:rPr lang="ru-RU" dirty="0"/>
              <a:t> устройств весьма </a:t>
            </a:r>
            <a:r>
              <a:rPr lang="ru-RU" dirty="0" smtClean="0"/>
              <a:t>разнообразен.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708921"/>
            <a:ext cx="3435631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9512" y="2924944"/>
            <a:ext cx="51845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Устройство, работающее по принципу</a:t>
            </a:r>
            <a:r>
              <a:rPr lang="ru-RU" i="1" dirty="0" smtClean="0"/>
              <a:t> однорядного</a:t>
            </a:r>
            <a:r>
              <a:rPr lang="ru-RU" dirty="0" smtClean="0"/>
              <a:t> формования, реализовано в котлетном автомате АК2М-40. Оно состоит из вращающегося горизонтального стола</a:t>
            </a:r>
            <a:r>
              <a:rPr lang="ru-RU" i="1" dirty="0" smtClean="0"/>
              <a:t> 4 </a:t>
            </a:r>
            <a:r>
              <a:rPr lang="ru-RU" dirty="0" smtClean="0"/>
              <a:t>с пятью гнездами, в каждом из которых перемещается поршень 5 со штоком. Рабочий процесс поршня осуществляется путем взаимодействия штока и неподвижного копира 1 при вращении стола.</a:t>
            </a:r>
          </a:p>
          <a:p>
            <a:pPr algn="just"/>
            <a:r>
              <a:rPr lang="ru-RU" dirty="0" smtClean="0"/>
              <a:t>При совмещении гнезда стола с отверстием в бункере поршень находится в нижнем положении и гнездо заполняется фаршем.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5934670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При дальнейшем перемещении стола поршень со штоком под действием корпуса поднимается и, подходя к диску, выталкивает котлету на поверхность стола. Диск снимает котлету со стола и передает ее на дальнейшую обработку.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К многорядным </a:t>
            </a:r>
            <a:r>
              <a:rPr lang="ru-RU" dirty="0" err="1"/>
              <a:t>формователям</a:t>
            </a:r>
            <a:r>
              <a:rPr lang="ru-RU" dirty="0"/>
              <a:t> относится устройство, </a:t>
            </a:r>
            <a:r>
              <a:rPr lang="ru-RU" dirty="0" smtClean="0"/>
              <a:t>исполнительным </a:t>
            </a:r>
            <a:r>
              <a:rPr lang="ru-RU" dirty="0"/>
              <a:t>органом которого является циклично перемещающаяся плита с гнездами. В процессе работы плита </a:t>
            </a:r>
            <a:r>
              <a:rPr lang="ru-RU" dirty="0" smtClean="0"/>
              <a:t>2 </a:t>
            </a:r>
            <a:r>
              <a:rPr lang="ru-RU" dirty="0"/>
              <a:t>может занимать два крайних положения. В крайнем правом положении гнезда в плите заполняются из бункера фаршем. В крайнем левом положении из гнезд с помощью поршней 3 котлеты </a:t>
            </a:r>
            <a:r>
              <a:rPr lang="ru-RU" dirty="0" smtClean="0"/>
              <a:t>выталкиваются </a:t>
            </a:r>
            <a:r>
              <a:rPr lang="ru-RU" dirty="0"/>
              <a:t>на лоток. Производительность данного </a:t>
            </a:r>
            <a:r>
              <a:rPr lang="ru-RU" dirty="0" err="1"/>
              <a:t>формователя</a:t>
            </a:r>
            <a:r>
              <a:rPr lang="ru-RU" dirty="0"/>
              <a:t> зависит от вместимости и числа гнезд, а также от числа двойных ходов </a:t>
            </a:r>
            <a:r>
              <a:rPr lang="ru-RU" dirty="0" smtClean="0"/>
              <a:t>плиты</a:t>
            </a:r>
            <a:r>
              <a:rPr lang="ru-RU" dirty="0"/>
              <a:t>. Для увеличения производительности </a:t>
            </a:r>
            <a:r>
              <a:rPr lang="ru-RU" dirty="0" err="1"/>
              <a:t>формователя</a:t>
            </a:r>
            <a:r>
              <a:rPr lang="ru-RU" dirty="0"/>
              <a:t> вдвое плиту выполняют двусторонней, а справа размещают вторую группу поршней. В этом случае при любом крайнем положении плиты происходит как заполнение, так и опорожнение ее гнезд.</a:t>
            </a:r>
          </a:p>
          <a:p>
            <a:pPr algn="just"/>
            <a:r>
              <a:rPr lang="ru-RU" dirty="0"/>
              <a:t>В </a:t>
            </a:r>
            <a:r>
              <a:rPr lang="ru-RU" dirty="0" err="1"/>
              <a:t>формователе</a:t>
            </a:r>
            <a:r>
              <a:rPr lang="ru-RU" dirty="0"/>
              <a:t>, схема работы которого изображена </a:t>
            </a:r>
            <a:r>
              <a:rPr lang="ru-RU" dirty="0" smtClean="0"/>
              <a:t>на валик </a:t>
            </a:r>
            <a:r>
              <a:rPr lang="ru-RU" dirty="0"/>
              <a:t>1 имеет карманы определенной вместимости. Питатель 3 подает фарш в соответствующий карман, а валик 1 при вращении штампует на ленту 4 котлеты. Лента опирается на </a:t>
            </a:r>
            <a:r>
              <a:rPr lang="ru-RU" dirty="0" smtClean="0"/>
              <a:t>поддерживающий </a:t>
            </a:r>
            <a:r>
              <a:rPr lang="ru-RU" dirty="0"/>
              <a:t>валик 5.</a:t>
            </a:r>
          </a:p>
          <a:p>
            <a:pPr algn="just"/>
            <a:r>
              <a:rPr lang="ru-RU" b="1" dirty="0"/>
              <a:t>Котлетный автомат АК2М-40</a:t>
            </a:r>
            <a:r>
              <a:rPr lang="ru-RU" dirty="0"/>
              <a:t> состоит из корпуса </a:t>
            </a:r>
            <a:r>
              <a:rPr lang="ru-RU" dirty="0" smtClean="0"/>
              <a:t>1, </a:t>
            </a:r>
            <a:r>
              <a:rPr lang="ru-RU" dirty="0"/>
              <a:t>загрузочного цилиндра 2, стола 6, опорной плиты 7, пяти </a:t>
            </a:r>
            <a:r>
              <a:rPr lang="ru-RU" dirty="0" smtClean="0"/>
              <a:t>поршней </a:t>
            </a:r>
            <a:r>
              <a:rPr lang="ru-RU" dirty="0"/>
              <a:t>5, диска 8 и привода 13. Загрузочный цилиндр снабжен </a:t>
            </a:r>
            <a:r>
              <a:rPr lang="ru-RU" dirty="0" err="1" smtClean="0"/>
              <a:t>шестилопастным</a:t>
            </a:r>
            <a:r>
              <a:rPr lang="ru-RU" dirty="0" smtClean="0"/>
              <a:t> </a:t>
            </a:r>
            <a:r>
              <a:rPr lang="ru-RU" dirty="0"/>
              <a:t>винтом, который давит на находящийся в цилиндре фарш, в результате чего он равномерно заполняет формовочные гнезда вращающегося стола. Загрузочный цилиндр автомата и </a:t>
            </a:r>
            <a:r>
              <a:rPr lang="ru-RU" dirty="0" err="1" smtClean="0"/>
              <a:t>шестилопастный</a:t>
            </a:r>
            <a:r>
              <a:rPr lang="ru-RU" dirty="0" smtClean="0"/>
              <a:t> </a:t>
            </a:r>
            <a:r>
              <a:rPr lang="ru-RU" dirty="0"/>
              <a:t>винт для удобства промывки и очистки рабочей </a:t>
            </a:r>
            <a:r>
              <a:rPr lang="ru-RU" dirty="0" smtClean="0"/>
              <a:t>части </a:t>
            </a:r>
            <a:r>
              <a:rPr lang="ru-RU" dirty="0"/>
              <a:t>машины изготовляют съемными. У днища загрузочного </a:t>
            </a:r>
            <a:r>
              <a:rPr lang="ru-RU" dirty="0" smtClean="0"/>
              <a:t>цилиндра </a:t>
            </a:r>
            <a:r>
              <a:rPr lang="ru-RU" dirty="0"/>
              <a:t>предусмотрено овальное отверстие, через которое фарш из цилиндра поступает в формовочные гнезда стола.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12968" cy="41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79512" y="4293096"/>
            <a:ext cx="8712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Котлетный автомат АК2М-40:</a:t>
            </a:r>
          </a:p>
          <a:p>
            <a:pPr algn="just"/>
            <a:r>
              <a:rPr lang="ru-RU" dirty="0"/>
              <a:t>а — общий вид; б — схема движения фарша при формовании котлет; 1 — корпус; 2 — загрузоч­ный цилиндр; 3 — </a:t>
            </a:r>
            <a:r>
              <a:rPr lang="ru-RU" dirty="0" err="1"/>
              <a:t>шестилопастный</a:t>
            </a:r>
            <a:r>
              <a:rPr lang="ru-RU" dirty="0"/>
              <a:t> винт; 4 — овальное отверстие; 5 — поршень; 6— стол; 7— плита опорная; </a:t>
            </a:r>
            <a:r>
              <a:rPr lang="ru-RU" dirty="0" smtClean="0"/>
              <a:t>8 — </a:t>
            </a:r>
            <a:r>
              <a:rPr lang="ru-RU" dirty="0"/>
              <a:t>диск; 9 — скребок; 10— винт; 11 — рукоятка; 12— регулятор; 13— </a:t>
            </a:r>
            <a:r>
              <a:rPr lang="ru-RU" dirty="0" smtClean="0"/>
              <a:t>привод; 14</a:t>
            </a:r>
            <a:r>
              <a:rPr lang="ru-RU" dirty="0"/>
              <a:t>— валик; 15— кулачок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1919</Words>
  <Application>Microsoft Office PowerPoint</Application>
  <PresentationFormat>Экран (4:3)</PresentationFormat>
  <Paragraphs>47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Wenn</dc:creator>
  <cp:lastModifiedBy>Wenn</cp:lastModifiedBy>
  <cp:revision>9</cp:revision>
  <dcterms:created xsi:type="dcterms:W3CDTF">2010-10-27T05:03:09Z</dcterms:created>
  <dcterms:modified xsi:type="dcterms:W3CDTF">2010-10-27T09:21:51Z</dcterms:modified>
</cp:coreProperties>
</file>